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2"/>
  </p:notesMasterIdLst>
  <p:sldIdLst>
    <p:sldId id="370" r:id="rId2"/>
    <p:sldId id="371" r:id="rId3"/>
    <p:sldId id="372" r:id="rId4"/>
    <p:sldId id="373" r:id="rId5"/>
    <p:sldId id="422" r:id="rId6"/>
    <p:sldId id="374" r:id="rId7"/>
    <p:sldId id="375" r:id="rId8"/>
    <p:sldId id="377" r:id="rId9"/>
    <p:sldId id="379" r:id="rId10"/>
    <p:sldId id="380" r:id="rId11"/>
    <p:sldId id="381" r:id="rId12"/>
    <p:sldId id="387" r:id="rId13"/>
    <p:sldId id="389" r:id="rId14"/>
    <p:sldId id="407" r:id="rId15"/>
    <p:sldId id="410" r:id="rId16"/>
    <p:sldId id="340" r:id="rId17"/>
    <p:sldId id="412" r:id="rId18"/>
    <p:sldId id="345" r:id="rId19"/>
    <p:sldId id="416" r:id="rId20"/>
    <p:sldId id="267" r:id="rId21"/>
    <p:sldId id="320" r:id="rId22"/>
    <p:sldId id="319" r:id="rId23"/>
    <p:sldId id="321" r:id="rId24"/>
    <p:sldId id="398" r:id="rId25"/>
    <p:sldId id="399" r:id="rId26"/>
    <p:sldId id="266" r:id="rId27"/>
    <p:sldId id="324" r:id="rId28"/>
    <p:sldId id="423" r:id="rId29"/>
    <p:sldId id="403" r:id="rId30"/>
    <p:sldId id="325" r:id="rId31"/>
  </p:sldIdLst>
  <p:sldSz cx="9144000" cy="5143500" type="screen16x9"/>
  <p:notesSz cx="6858000" cy="9144000"/>
  <p:embeddedFontLst>
    <p:embeddedFont>
      <p:font typeface="Abhaya Libre" panose="020B0604020202020204" charset="0"/>
      <p:regular r:id="rId33"/>
      <p:bold r:id="rId34"/>
    </p:embeddedFont>
    <p:embeddedFont>
      <p:font typeface="Chivo" panose="020B060402020202020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6" autoAdjust="0"/>
    <p:restoredTop sz="94249" autoAdjust="0"/>
  </p:normalViewPr>
  <p:slideViewPr>
    <p:cSldViewPr snapToGrid="0">
      <p:cViewPr varScale="1">
        <p:scale>
          <a:sx n="90" d="100"/>
          <a:sy n="90" d="100"/>
        </p:scale>
        <p:origin x="94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https://www.artsoft-consult.ro/areas-of-application/tools-and-technologies</a:t>
            </a:r>
            <a:endParaRPr dirty="0"/>
          </a:p>
        </p:txBody>
      </p:sp>
    </p:spTree>
    <p:extLst>
      <p:ext uri="{BB962C8B-B14F-4D97-AF65-F5344CB8AC3E}">
        <p14:creationId xmlns:p14="http://schemas.microsoft.com/office/powerpoint/2010/main" val="143899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5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3.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 solution for Blood Donation System</a:t>
            </a:r>
            <a:endParaRPr sz="4500" dirty="0">
              <a:latin typeface="Abhaya Libre"/>
              <a:ea typeface="Abhaya Libre"/>
              <a:cs typeface="Abhaya Libre"/>
              <a:sym typeface="Abhaya Libre"/>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rot="10800000">
            <a:off x="6243525" y="1564524"/>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pic>
        <p:nvPicPr>
          <p:cNvPr id="5" name="Picture 4" descr="A logo of a university&#10;&#10;Description automatically generated with low confidence">
            <a:extLst>
              <a:ext uri="{FF2B5EF4-FFF2-40B4-BE49-F238E27FC236}">
                <a16:creationId xmlns:a16="http://schemas.microsoft.com/office/drawing/2014/main" id="{CA52F2BE-8C62-F296-9D9C-478DA8927D33}"/>
              </a:ext>
            </a:extLst>
          </p:cNvPr>
          <p:cNvPicPr>
            <a:picLocks noChangeAspect="1"/>
          </p:cNvPicPr>
          <p:nvPr/>
        </p:nvPicPr>
        <p:blipFill>
          <a:blip r:embed="rId3"/>
          <a:stretch>
            <a:fillRect/>
          </a:stretch>
        </p:blipFill>
        <p:spPr>
          <a:xfrm>
            <a:off x="6243525" y="33052"/>
            <a:ext cx="1486597" cy="1481642"/>
          </a:xfrm>
          <a:prstGeom prst="rect">
            <a:avLst/>
          </a:prstGeom>
        </p:spPr>
      </p:pic>
      <p:sp>
        <p:nvSpPr>
          <p:cNvPr id="4" name="Google Shape;370;p44">
            <a:extLst>
              <a:ext uri="{FF2B5EF4-FFF2-40B4-BE49-F238E27FC236}">
                <a16:creationId xmlns:a16="http://schemas.microsoft.com/office/drawing/2014/main" id="{80CB522D-FFF7-5732-F1EE-398D10EB5C07}"/>
              </a:ext>
            </a:extLst>
          </p:cNvPr>
          <p:cNvSpPr txBox="1">
            <a:spLocks/>
          </p:cNvSpPr>
          <p:nvPr/>
        </p:nvSpPr>
        <p:spPr>
          <a:xfrm flipH="1">
            <a:off x="621523" y="3090606"/>
            <a:ext cx="2804964"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sz="1600" dirty="0"/>
              <a:t>Serial Number: FA22SE13</a:t>
            </a:r>
          </a:p>
          <a:p>
            <a:pPr marL="0" indent="0" algn="ctr"/>
            <a:endParaRPr lang="en-US" dirty="0"/>
          </a:p>
        </p:txBody>
      </p:sp>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741977" y="1416425"/>
            <a:ext cx="6149831" cy="3181243"/>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102188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MS Visio</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4759" y="101364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60720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r>
              <a:rPr lang="en-US" dirty="0">
                <a:solidFill>
                  <a:schemeClr val="accent1">
                    <a:lumMod val="50000"/>
                  </a:schemeClr>
                </a:solidFill>
              </a:rPr>
              <a:t>Spring Boot</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872358" y="320628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1110857" y="3597772"/>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
        <p:nvSpPr>
          <p:cNvPr id="4" name="TextBox 3">
            <a:extLst>
              <a:ext uri="{FF2B5EF4-FFF2-40B4-BE49-F238E27FC236}">
                <a16:creationId xmlns:a16="http://schemas.microsoft.com/office/drawing/2014/main" id="{5536833B-5C87-2849-D422-A4BDA5E1CBDE}"/>
              </a:ext>
            </a:extLst>
          </p:cNvPr>
          <p:cNvSpPr txBox="1"/>
          <p:nvPr/>
        </p:nvSpPr>
        <p:spPr>
          <a:xfrm>
            <a:off x="881434" y="2184398"/>
            <a:ext cx="4572000" cy="338554"/>
          </a:xfrm>
          <a:prstGeom prst="rect">
            <a:avLst/>
          </a:prstGeom>
          <a:noFill/>
        </p:spPr>
        <p:txBody>
          <a:bodyPr wrap="square">
            <a:spAutoFit/>
          </a:bodyPr>
          <a:lstStyle/>
          <a:p>
            <a:pPr marL="285750" indent="-285750">
              <a:buFont typeface="Wingdings" panose="05000000000000000000" pitchFamily="2" charset="2"/>
              <a:buChar char="q"/>
            </a:pPr>
            <a:r>
              <a:rPr lang="en-US" sz="1600" dirty="0"/>
              <a:t>Versioning</a:t>
            </a:r>
            <a:r>
              <a:rPr lang="en-US" dirty="0"/>
              <a:t> </a:t>
            </a:r>
            <a:r>
              <a:rPr lang="en-US" sz="1600" dirty="0"/>
              <a:t>Control</a:t>
            </a:r>
          </a:p>
        </p:txBody>
      </p:sp>
      <p:sp>
        <p:nvSpPr>
          <p:cNvPr id="5" name="TextBox 4">
            <a:extLst>
              <a:ext uri="{FF2B5EF4-FFF2-40B4-BE49-F238E27FC236}">
                <a16:creationId xmlns:a16="http://schemas.microsoft.com/office/drawing/2014/main" id="{D2079FC5-33DB-93C8-05BB-C1717CD62F29}"/>
              </a:ext>
            </a:extLst>
          </p:cNvPr>
          <p:cNvSpPr txBox="1"/>
          <p:nvPr/>
        </p:nvSpPr>
        <p:spPr>
          <a:xfrm>
            <a:off x="1110857" y="2583550"/>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Git</a:t>
            </a:r>
          </a:p>
        </p:txBody>
      </p:sp>
    </p:spTree>
    <p:extLst>
      <p:ext uri="{BB962C8B-B14F-4D97-AF65-F5344CB8AC3E}">
        <p14:creationId xmlns:p14="http://schemas.microsoft.com/office/powerpoint/2010/main" val="170985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405260"/>
            <a:ext cx="4114701" cy="230712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522668" y="1767427"/>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37435A3D-3BF2-935C-B6F1-70ECD2DE7CBD}"/>
              </a:ext>
            </a:extLst>
          </p:cNvPr>
          <p:cNvPicPr>
            <a:picLocks noChangeAspect="1"/>
          </p:cNvPicPr>
          <p:nvPr/>
        </p:nvPicPr>
        <p:blipFill>
          <a:blip r:embed="rId5"/>
          <a:stretch>
            <a:fillRect/>
          </a:stretch>
        </p:blipFill>
        <p:spPr>
          <a:xfrm>
            <a:off x="4699615" y="2836380"/>
            <a:ext cx="4104167" cy="230712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29045" y="1758967"/>
            <a:ext cx="4057283"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78287" y="194384"/>
            <a:ext cx="4265895"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678287" y="2668010"/>
            <a:ext cx="4265895" cy="235777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06105" y="1615290"/>
            <a:ext cx="4265895" cy="26642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566451"/>
            <a:ext cx="4265895" cy="271304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8935" y="1033633"/>
            <a:ext cx="5029495"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Important features used in Training of Model</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587640" y="1479832"/>
            <a:ext cx="6135789" cy="34237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7" y="1018061"/>
            <a:ext cx="6190088"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Decision Tree Generate from Decision Tree algorithm</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55" y="1557495"/>
            <a:ext cx="4089283" cy="346618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3699642"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Overall algorithms Used</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building/Schema</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70" y="1860345"/>
            <a:ext cx="4451749" cy="273291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656DE33-CB6D-D6AE-1F77-DC3990826AE3}"/>
              </a:ext>
            </a:extLst>
          </p:cNvPr>
          <p:cNvSpPr txBox="1"/>
          <p:nvPr/>
        </p:nvSpPr>
        <p:spPr>
          <a:xfrm>
            <a:off x="5021045" y="1282461"/>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type Properties</a:t>
            </a:r>
          </a:p>
        </p:txBody>
      </p:sp>
      <p:pic>
        <p:nvPicPr>
          <p:cNvPr id="4" name="Picture 3">
            <a:extLst>
              <a:ext uri="{FF2B5EF4-FFF2-40B4-BE49-F238E27FC236}">
                <a16:creationId xmlns:a16="http://schemas.microsoft.com/office/drawing/2014/main" id="{874E0078-0516-30F6-EA12-71A8FD9B0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452" y="1762127"/>
            <a:ext cx="4057232" cy="30867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Schema</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91" y="1999049"/>
            <a:ext cx="4468552" cy="250703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7386B38-9284-9EFD-682E-5EF62BDD79DB}"/>
              </a:ext>
            </a:extLst>
          </p:cNvPr>
          <p:cNvSpPr txBox="1"/>
          <p:nvPr/>
        </p:nvSpPr>
        <p:spPr>
          <a:xfrm>
            <a:off x="5141135" y="1440702"/>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4" name="Picture 3">
            <a:extLst>
              <a:ext uri="{FF2B5EF4-FFF2-40B4-BE49-F238E27FC236}">
                <a16:creationId xmlns:a16="http://schemas.microsoft.com/office/drawing/2014/main" id="{24EA1955-0E31-743A-5194-E3EC384CA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516" y="2098400"/>
            <a:ext cx="4169978" cy="2647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Building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77" y="2075639"/>
            <a:ext cx="4592139" cy="292166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67" y="2917923"/>
            <a:ext cx="3642696" cy="1361739"/>
          </a:xfrm>
          <a:prstGeom prst="rect">
            <a:avLst/>
          </a:prstGeom>
          <a:ln>
            <a:solidFill>
              <a:srgbClr val="FF0000"/>
            </a:solidFill>
          </a:ln>
        </p:spPr>
      </p:pic>
      <p:sp>
        <p:nvSpPr>
          <p:cNvPr id="4" name="TextBox 3">
            <a:extLst>
              <a:ext uri="{FF2B5EF4-FFF2-40B4-BE49-F238E27FC236}">
                <a16:creationId xmlns:a16="http://schemas.microsoft.com/office/drawing/2014/main" id="{DB8B1381-5977-3ACE-0E5F-BE2C1BE978AA}"/>
              </a:ext>
            </a:extLst>
          </p:cNvPr>
          <p:cNvSpPr txBox="1"/>
          <p:nvPr/>
        </p:nvSpPr>
        <p:spPr>
          <a:xfrm>
            <a:off x="5221497" y="1461392"/>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CDF052B7-9DB1-6FB6-E5B5-5E85EA7DB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574" y="2035644"/>
            <a:ext cx="4004196" cy="2745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61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552660" y="998250"/>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p:txBody>
      </p:sp>
    </p:spTree>
    <p:extLst>
      <p:ext uri="{BB962C8B-B14F-4D97-AF65-F5344CB8AC3E}">
        <p14:creationId xmlns:p14="http://schemas.microsoft.com/office/powerpoint/2010/main" val="233504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Build the Mobile application</a:t>
            </a:r>
          </a:p>
          <a:p>
            <a:pPr marL="285750" indent="-285750" algn="just">
              <a:lnSpc>
                <a:spcPct val="200000"/>
              </a:lnSpc>
              <a:buFont typeface="Wingdings" panose="05000000000000000000" pitchFamily="2" charset="2"/>
              <a:buChar char="§"/>
            </a:pPr>
            <a:r>
              <a:rPr lang="en-GB" dirty="0">
                <a:solidFill>
                  <a:srgbClr val="002060"/>
                </a:solidFill>
              </a:rPr>
              <a:t>Through machine learning and image processing, check the blood samples for donation eligibility</a:t>
            </a:r>
          </a:p>
          <a:p>
            <a:pPr marL="285750" indent="-285750" algn="just">
              <a:lnSpc>
                <a:spcPct val="200000"/>
              </a:lnSpc>
              <a:buFont typeface="Wingdings" panose="05000000000000000000" pitchFamily="2" charset="2"/>
              <a:buChar char="§"/>
            </a:pPr>
            <a:r>
              <a:rPr lang="en-GB" dirty="0">
                <a:solidFill>
                  <a:srgbClr val="002060"/>
                </a:solidFill>
              </a:rPr>
              <a:t>Add the NGO or blood donations from all over the country</a:t>
            </a:r>
          </a:p>
        </p:txBody>
      </p:sp>
    </p:spTree>
    <p:extLst>
      <p:ext uri="{BB962C8B-B14F-4D97-AF65-F5344CB8AC3E}">
        <p14:creationId xmlns:p14="http://schemas.microsoft.com/office/powerpoint/2010/main" val="3138139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534188" y="1510700"/>
            <a:ext cx="7609975" cy="95410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285932" y="1110791"/>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285932" y="2677022"/>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430192" y="3028447"/>
            <a:ext cx="4825096"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14E8CD96-06C3-F97F-42A1-750DA0E35F4B}"/>
              </a:ext>
            </a:extLst>
          </p:cNvPr>
          <p:cNvPicPr>
            <a:picLocks noChangeAspect="1"/>
          </p:cNvPicPr>
          <p:nvPr/>
        </p:nvPicPr>
        <p:blipFill>
          <a:blip r:embed="rId4"/>
          <a:stretch>
            <a:fillRect/>
          </a:stretch>
        </p:blipFill>
        <p:spPr>
          <a:xfrm>
            <a:off x="5164853" y="2464807"/>
            <a:ext cx="3898760" cy="2597003"/>
          </a:xfrm>
          <a:prstGeom prst="rect">
            <a:avLst/>
          </a:prstGeom>
        </p:spPr>
      </p:pic>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&amp; Scope</a:t>
            </a:r>
            <a:endParaRPr dirty="0"/>
          </a:p>
        </p:txBody>
      </p:sp>
      <p:sp>
        <p:nvSpPr>
          <p:cNvPr id="423" name="Google Shape;423;p46"/>
          <p:cNvSpPr txBox="1">
            <a:spLocks noGrp="1"/>
          </p:cNvSpPr>
          <p:nvPr>
            <p:ph type="body" idx="1"/>
          </p:nvPr>
        </p:nvSpPr>
        <p:spPr>
          <a:xfrm>
            <a:off x="713224" y="1348120"/>
            <a:ext cx="8430776" cy="2995573"/>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can easily access where they will find the blood they are required</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onor can make appointment </a:t>
            </a:r>
            <a:endParaRPr lang="en-US" sz="1800" dirty="0">
              <a:latin typeface="Times New Roman" panose="02020603050405020304" pitchFamily="18" charset="0"/>
              <a:ea typeface="Calibri" panose="020F0502020204030204" pitchFamily="34" charset="0"/>
            </a:endParaRPr>
          </a:p>
          <a:p>
            <a:pPr marL="274320" lvl="0" indent="-226059" algn="l" rtl="0">
              <a:lnSpc>
                <a:spcPct val="150000"/>
              </a:lnSpc>
              <a:spcBef>
                <a:spcPts val="0"/>
              </a:spcBef>
              <a:spcAft>
                <a:spcPts val="0"/>
              </a:spcAft>
              <a:buSzPts val="1400"/>
              <a:buFont typeface="Poppins"/>
              <a:buChar char="●"/>
            </a:pPr>
            <a:r>
              <a:rPr lang="en-US" sz="1800" dirty="0">
                <a:effectLst/>
                <a:latin typeface="Times New Roman" panose="02020603050405020304" pitchFamily="18" charset="0"/>
                <a:ea typeface="Calibri" panose="020F0502020204030204" pitchFamily="34" charset="0"/>
              </a:rPr>
              <a:t>The user can make a request for the blood at any time</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rPr>
              <a:t>Integrating Labs for adding the blood report details of </a:t>
            </a:r>
          </a:p>
          <a:p>
            <a:pPr marL="48261" lvl="0" indent="0" algn="l" rtl="0">
              <a:lnSpc>
                <a:spcPct val="150000"/>
              </a:lnSpc>
              <a:spcBef>
                <a:spcPts val="0"/>
              </a:spcBef>
              <a:spcAft>
                <a:spcPts val="0"/>
              </a:spcAft>
              <a:buSzPts val="1400"/>
              <a:buNone/>
            </a:pPr>
            <a:r>
              <a:rPr lang="en-US" sz="1800" dirty="0">
                <a:latin typeface="Times New Roman" panose="02020603050405020304" pitchFamily="18" charset="0"/>
              </a:rPr>
              <a:t>registered Users.</a:t>
            </a:r>
          </a:p>
          <a:p>
            <a:pPr marL="334011" indent="-285750">
              <a:lnSpc>
                <a:spcPct val="150000"/>
              </a:lnSpc>
              <a:buSzPts val="1400"/>
            </a:pPr>
            <a:r>
              <a:rPr lang="en-US" sz="1800" dirty="0">
                <a:effectLst/>
                <a:latin typeface="Times New Roman" panose="02020603050405020304" pitchFamily="18" charset="0"/>
                <a:ea typeface="Calibri" panose="020F0502020204030204" pitchFamily="34" charset="0"/>
              </a:rPr>
              <a:t>All the Blood donation Centers of Lahore city can </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register them on the Website </a:t>
            </a: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descr="Test tube with blood sample">
            <a:extLst>
              <a:ext uri="{FF2B5EF4-FFF2-40B4-BE49-F238E27FC236}">
                <a16:creationId xmlns:a16="http://schemas.microsoft.com/office/drawing/2014/main" id="{D1FE8F13-B332-DF54-A179-9FAB76DAAD88}"/>
              </a:ext>
            </a:extLst>
          </p:cNvPr>
          <p:cNvPicPr>
            <a:picLocks noGrp="1" noChangeAspect="1"/>
          </p:cNvPicPr>
          <p:nvPr>
            <p:ph type="pic" idx="2"/>
          </p:nvPr>
        </p:nvPicPr>
        <p:blipFill>
          <a:blip r:embed="rId3"/>
          <a:srcRect l="14570" r="14570"/>
          <a:stretch>
            <a:fillRect/>
          </a:stretch>
        </p:blipFill>
        <p:spPr>
          <a:xfrm>
            <a:off x="6008321" y="2426126"/>
            <a:ext cx="2658901" cy="2501390"/>
          </a:xfrm>
        </p:spPr>
      </p:pic>
    </p:spTree>
    <p:extLst>
      <p:ext uri="{BB962C8B-B14F-4D97-AF65-F5344CB8AC3E}">
        <p14:creationId xmlns:p14="http://schemas.microsoft.com/office/powerpoint/2010/main" val="19902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rot="20952841">
            <a:off x="5968721" y="2481315"/>
            <a:ext cx="2735834" cy="2571749"/>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97780" y="1469831"/>
            <a:ext cx="8346220" cy="3089854"/>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Donation centers can Connect with the donor if stock </a:t>
            </a:r>
          </a:p>
          <a:p>
            <a:pPr marL="48261" lvl="0" indent="0" algn="l" rtl="0">
              <a:lnSpc>
                <a:spcPct val="150000"/>
              </a:lnSpc>
              <a:spcBef>
                <a:spcPts val="0"/>
              </a:spcBef>
              <a:spcAft>
                <a:spcPts val="0"/>
              </a:spcAft>
              <a:buSzPts val="1400"/>
              <a:buNone/>
            </a:pPr>
            <a:r>
              <a:rPr lang="en-US" dirty="0"/>
              <a:t>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42744" y="1207508"/>
            <a:ext cx="4502496" cy="3130248"/>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Post Blood Request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96E06B8C-F5B9-411C-4682-592105CDBD5C}"/>
              </a:ext>
            </a:extLst>
          </p:cNvPr>
          <p:cNvSpPr txBox="1">
            <a:spLocks/>
          </p:cNvSpPr>
          <p:nvPr/>
        </p:nvSpPr>
        <p:spPr>
          <a:xfrm>
            <a:off x="5114610" y="1275788"/>
            <a:ext cx="4029389" cy="2783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View Blood Requests</a:t>
            </a:r>
          </a:p>
          <a:p>
            <a:pPr marL="391161" indent="-342900">
              <a:lnSpc>
                <a:spcPct val="150000"/>
              </a:lnSpc>
              <a:buSzPts val="1400"/>
              <a:buFont typeface="Wingdings" panose="05000000000000000000" pitchFamily="2" charset="2"/>
              <a:buChar char="q"/>
            </a:pPr>
            <a:r>
              <a:rPr lang="en-US" dirty="0"/>
              <a:t>Manage User Personal Information</a:t>
            </a:r>
          </a:p>
          <a:p>
            <a:pPr marL="391161" indent="-342900">
              <a:lnSpc>
                <a:spcPct val="150000"/>
              </a:lnSpc>
              <a:buSzPts val="1400"/>
              <a:buFont typeface="Wingdings" panose="05000000000000000000" pitchFamily="2" charset="2"/>
              <a:buChar char="q"/>
            </a:pPr>
            <a:r>
              <a:rPr lang="en-US" dirty="0"/>
              <a:t>Get User Feedback</a:t>
            </a:r>
          </a:p>
          <a:p>
            <a:pPr marL="391161" indent="-342900">
              <a:lnSpc>
                <a:spcPct val="150000"/>
              </a:lnSpc>
              <a:buSzPts val="1400"/>
              <a:buFont typeface="Wingdings" panose="05000000000000000000" pitchFamily="2" charset="2"/>
              <a:buChar char="q"/>
            </a:pPr>
            <a:r>
              <a:rPr lang="en-US" dirty="0"/>
              <a:t>Add User Information</a:t>
            </a:r>
          </a:p>
          <a:p>
            <a:pPr marL="391161" indent="-342900">
              <a:lnSpc>
                <a:spcPct val="150000"/>
              </a:lnSpc>
              <a:buSzPts val="1400"/>
              <a:buFont typeface="Wingdings" panose="05000000000000000000" pitchFamily="2" charset="2"/>
              <a:buChar char="q"/>
            </a:pPr>
            <a:r>
              <a:rPr lang="en-US" dirty="0"/>
              <a:t>Generate Report of Blood Stocks</a:t>
            </a:r>
          </a:p>
          <a:p>
            <a:pPr marL="391161" indent="-342900">
              <a:lnSpc>
                <a:spcPct val="150000"/>
              </a:lnSpc>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r>
              <a:rPr lang="en-US" dirty="0"/>
              <a:t>Display User Profile</a:t>
            </a:r>
          </a:p>
          <a:p>
            <a:pPr marL="48261" indent="0">
              <a:lnSpc>
                <a:spcPct val="150000"/>
              </a:lnSpc>
              <a:buSzPts val="1400"/>
              <a:buNone/>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02071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325062" y="1793131"/>
            <a:ext cx="5191599" cy="3073391"/>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Manage News</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51FF9D83-278A-BB6A-D2EB-5FA1D1BB7365}"/>
              </a:ext>
            </a:extLst>
          </p:cNvPr>
          <p:cNvSpPr txBox="1">
            <a:spLocks/>
          </p:cNvSpPr>
          <p:nvPr/>
        </p:nvSpPr>
        <p:spPr>
          <a:xfrm>
            <a:off x="5220437" y="1798147"/>
            <a:ext cx="4051258" cy="3024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Managing Campaigns</a:t>
            </a:r>
          </a:p>
          <a:p>
            <a:pPr marL="391161" indent="-342900">
              <a:lnSpc>
                <a:spcPct val="150000"/>
              </a:lnSpc>
              <a:buSzPts val="1400"/>
              <a:buFont typeface="Wingdings" panose="05000000000000000000" pitchFamily="2" charset="2"/>
              <a:buChar char="q"/>
            </a:pPr>
            <a:r>
              <a:rPr lang="en-US" dirty="0"/>
              <a:t>Managing Donor List</a:t>
            </a:r>
          </a:p>
          <a:p>
            <a:pPr marL="391161" indent="-342900">
              <a:lnSpc>
                <a:spcPct val="150000"/>
              </a:lnSpc>
              <a:buSzPts val="1400"/>
              <a:buFont typeface="Wingdings" panose="05000000000000000000" pitchFamily="2" charset="2"/>
              <a:buChar char="q"/>
            </a:pPr>
            <a:r>
              <a:rPr lang="en-US" dirty="0"/>
              <a:t>Manage Sponsors</a:t>
            </a:r>
          </a:p>
          <a:p>
            <a:pPr marL="391161" indent="-342900">
              <a:lnSpc>
                <a:spcPct val="150000"/>
              </a:lnSpc>
              <a:buSzPts val="1400"/>
              <a:buFont typeface="Wingdings" panose="05000000000000000000" pitchFamily="2" charset="2"/>
              <a:buChar char="q"/>
            </a:pPr>
            <a:r>
              <a:rPr lang="en-US" dirty="0"/>
              <a:t>Manage Financial Donations</a:t>
            </a:r>
          </a:p>
          <a:p>
            <a:pPr marL="391161" indent="-342900">
              <a:lnSpc>
                <a:spcPct val="150000"/>
              </a:lnSpc>
              <a:buSzPts val="1400"/>
              <a:buFont typeface="Wingdings" panose="05000000000000000000" pitchFamily="2" charset="2"/>
              <a:buChar char="q"/>
            </a:pPr>
            <a:r>
              <a:rPr lang="en-US" dirty="0"/>
              <a:t>Manage Job Posts</a:t>
            </a:r>
          </a:p>
          <a:p>
            <a:pPr marL="391161" indent="-342900">
              <a:lnSpc>
                <a:spcPct val="150000"/>
              </a:lnSpc>
              <a:buSzPts val="1400"/>
              <a:buFont typeface="Wingdings" panose="05000000000000000000" pitchFamily="2" charset="2"/>
              <a:buChar char="q"/>
            </a:pPr>
            <a:r>
              <a:rPr lang="en-US" dirty="0"/>
              <a:t>Managing Frequently asked Questions</a:t>
            </a:r>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51436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840631" y="359912"/>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TotalTime>
  <Words>1041</Words>
  <Application>Microsoft Office PowerPoint</Application>
  <PresentationFormat>On-screen Show (16:9)</PresentationFormat>
  <Paragraphs>170</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Chivo</vt:lpstr>
      <vt:lpstr>Roboto Condensed Light</vt:lpstr>
      <vt:lpstr>Arial</vt:lpstr>
      <vt:lpstr>Abhaya Libre</vt:lpstr>
      <vt:lpstr>Wingdings</vt:lpstr>
      <vt:lpstr>Times New Roman</vt:lpstr>
      <vt:lpstr>Poppins</vt:lpstr>
      <vt:lpstr>Software Development App Pitch Deck by Slidesgo</vt:lpstr>
      <vt:lpstr>ML Onto solution for Blood Donation System</vt:lpstr>
      <vt:lpstr>Department of Computer Sciences</vt:lpstr>
      <vt:lpstr>Our Team</vt:lpstr>
      <vt:lpstr>Introduction</vt:lpstr>
      <vt:lpstr>Objectives &amp; Scope</vt:lpstr>
      <vt:lpstr>Benefits</vt:lpstr>
      <vt:lpstr>Functional Requirements</vt:lpstr>
      <vt:lpstr>Functional Requirements (Cont)</vt:lpstr>
      <vt:lpstr>Main Consoles</vt:lpstr>
      <vt:lpstr>Related Work</vt:lpstr>
      <vt:lpstr>Related Work</vt:lpstr>
      <vt:lpstr>System Architecture Diagram</vt:lpstr>
      <vt:lpstr>Tools, Languages and Editors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Database Diagram</vt:lpstr>
      <vt:lpstr>Conclusion</vt:lpstr>
      <vt:lpstr>Future Work</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Akash Ur Rehman</cp:lastModifiedBy>
  <cp:revision>108</cp:revision>
  <dcterms:modified xsi:type="dcterms:W3CDTF">2023-06-23T18:47:00Z</dcterms:modified>
</cp:coreProperties>
</file>